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9027e842c9f4169" /><Relationship Type="http://schemas.openxmlformats.org/officeDocument/2006/relationships/extended-properties" Target="/docProps/app.xml" Id="Rd234141045d14bb4" /><Relationship Type="http://schemas.openxmlformats.org/officeDocument/2006/relationships/officeDocument" Target="/ppt/presentation.xml" Id="R84955a4ffe7945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f39d2a9b5e473b"/>
  </p:sldMasterIdLst>
  <p:notesMasterIdLst>
    <p:notesMasterId xmlns:r="http://schemas.openxmlformats.org/officeDocument/2006/relationships" r:id="Rc5e0f34aea944e65"/>
  </p:notesMasterIdLst>
  <p:sldIdLst>
    <p:sldId xmlns:r="http://schemas.openxmlformats.org/officeDocument/2006/relationships" id="256" r:id="R2923a493c89449c7"/>
    <p:sldId xmlns:r="http://schemas.openxmlformats.org/officeDocument/2006/relationships" id="257" r:id="R6c4e1c86a0f74ecc"/>
    <p:sldId xmlns:r="http://schemas.openxmlformats.org/officeDocument/2006/relationships" id="258" r:id="Rb4ca9cb2a4f84ecc"/>
    <p:sldId xmlns:r="http://schemas.openxmlformats.org/officeDocument/2006/relationships" id="259" r:id="Rfaf9b8cfcd7a49dc"/>
    <p:sldId xmlns:r="http://schemas.openxmlformats.org/officeDocument/2006/relationships" id="260" r:id="R28b5b711911e4f35"/>
    <p:sldId xmlns:r="http://schemas.openxmlformats.org/officeDocument/2006/relationships" id="261" r:id="R07acd255becf41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a239413fd84336" /><Relationship Type="http://schemas.openxmlformats.org/officeDocument/2006/relationships/slideMaster" Target="/ppt/slideMasters/slideMaster1.xml" Id="Rcef39d2a9b5e473b" /><Relationship Type="http://schemas.openxmlformats.org/officeDocument/2006/relationships/notesMaster" Target="/ppt/notesMasters/notesMaster1.xml" Id="Rc5e0f34aea944e65" /><Relationship Type="http://schemas.openxmlformats.org/officeDocument/2006/relationships/presProps" Target="/ppt/presProps.xml" Id="Ra8ee17a3215f47eb" /><Relationship Type="http://schemas.openxmlformats.org/officeDocument/2006/relationships/tableStyles" Target="/ppt/tableStyles.xml" Id="Rfe6e38446a1146c6" /><Relationship Type="http://schemas.openxmlformats.org/officeDocument/2006/relationships/slide" Target="/ppt/slides/slide1.xml" Id="R2923a493c89449c7" /><Relationship Type="http://schemas.openxmlformats.org/officeDocument/2006/relationships/slide" Target="/ppt/slides/slide2.xml" Id="R6c4e1c86a0f74ecc" /><Relationship Type="http://schemas.openxmlformats.org/officeDocument/2006/relationships/slide" Target="/ppt/slides/slide3.xml" Id="Rb4ca9cb2a4f84ecc" /><Relationship Type="http://schemas.openxmlformats.org/officeDocument/2006/relationships/slide" Target="/ppt/slides/slide4.xml" Id="Rfaf9b8cfcd7a49dc" /><Relationship Type="http://schemas.openxmlformats.org/officeDocument/2006/relationships/slide" Target="/ppt/slides/slide5.xml" Id="R28b5b711911e4f35" /><Relationship Type="http://schemas.openxmlformats.org/officeDocument/2006/relationships/slide" Target="/ppt/slides/slide6.xml" Id="R07acd255becf41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8bab0ce1df4f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810776331d40b1" /><Relationship Type="http://schemas.openxmlformats.org/officeDocument/2006/relationships/notesMaster" Target="/ppt/notesMasters/notesMaster1.xml" Id="R13b9799a4dce49e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8ab4b5f17214d88" /><Relationship Type="http://schemas.openxmlformats.org/officeDocument/2006/relationships/notesMaster" Target="/ppt/notesMasters/notesMaster1.xml" Id="Rc7fdc73fea4d48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234b6eb7a284b11" /><Relationship Type="http://schemas.openxmlformats.org/officeDocument/2006/relationships/notesMaster" Target="/ppt/notesMasters/notesMaster1.xml" Id="R8cd5a2df144349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c60b48776984540" /><Relationship Type="http://schemas.openxmlformats.org/officeDocument/2006/relationships/notesMaster" Target="/ppt/notesMasters/notesMaster1.xml" Id="Rdce3c0b51d664b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c7048d92994c75" /><Relationship Type="http://schemas.openxmlformats.org/officeDocument/2006/relationships/notesMaster" Target="/ppt/notesMasters/notesMaster1.xml" Id="R3a78032e7845438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e54ccc14404af0" /><Relationship Type="http://schemas.openxmlformats.org/officeDocument/2006/relationships/notesMaster" Target="/ppt/notesMasters/notesMaster1.xml" Id="R7d7d7a16d1c74b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本簡報整合五筆得到大腦筆記，兩筆第02講全文相同，因此計為四篇。來源：https://www.biji.com/note/1926313768074227264</a:t>
            </a:r>
          </a:p>
          <a:p xmlns:a="http://schemas.openxmlformats.org/drawingml/2006/main">
            <a:r>
              <a:t>https://www.biji.com/note/1926313776664183528</a:t>
            </a:r>
          </a:p>
          <a:p xmlns:a="http://schemas.openxmlformats.org/drawingml/2006/main">
            <a:r>
              <a:t>https://www.biji.com/note/1926313784180380360</a:t>
            </a:r>
          </a:p>
          <a:p xmlns:a="http://schemas.openxmlformats.org/drawingml/2006/main">
            <a:r>
              <a:t>https://www.biji.com/note/1926313799213135456</a:t>
            </a:r>
          </a:p>
          <a:p xmlns:a="http://schemas.openxmlformats.org/drawingml/2006/main">
            <a:r>
              <a:t>https://www.biji.com/note/1926313809951206976</a:t>
            </a:r>
          </a:p>
          <a:p xmlns:a="http://schemas.openxmlformats.org/drawingml/2006/main">
            <a:r>
              <a:t>主要討論課程的中國大陸保險情境。此為一般教育整理，不是個人投保方案。封面為內建影像生成工具製作的概念圖，非真實商品。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依第01講整理：https://www.biji.com/note/1926313776664183528</a:t>
            </a:r>
          </a:p>
          <a:p xmlns:a="http://schemas.openxmlformats.org/drawingml/2006/main">
            <a:r>
              <a:t>三層分類是課程的分析框架，並非三種法定產品分類。原文將部分保險描述為完整解決方案，本摘要改以功能與契約條件呈現，避免暗示可完全消除風險。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主要來源：第02講 https://www.biji.com/note/1926313784180380360</a:t>
            </a:r>
          </a:p>
          <a:p xmlns:a="http://schemas.openxmlformats.org/drawingml/2006/main">
            <a:r>
              <a:t>同名重複筆記：https://www.biji.com/note/1926313799213135456</a:t>
            </a:r>
          </a:p>
          <a:p xmlns:a="http://schemas.openxmlformats.org/drawingml/2006/main">
            <a:r>
              <a:t>保證利益與浮動利益須分開評估，監管補充：https://www.nfra.gov.cn/cn/view/pages/rulesDetail.html?docId=1175200</a:t>
            </a:r>
          </a:p>
          <a:p xmlns:a="http://schemas.openxmlformats.org/drawingml/2006/main">
            <a:r>
              <a:t>本頁問題框架由課程主題整理，不代表保險是教育或退休規劃的唯一工具。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來源：第04講 https://www.biji.com/note/1926313809951206976</a:t>
            </a:r>
          </a:p>
          <a:p xmlns:a="http://schemas.openxmlformats.org/drawingml/2006/main">
            <a:r>
              <a:t>修正原文「不必擔心倒閉」的絕對表述。《保險法》第90、92條明定重整或破產清算及人壽保險合同轉讓機制：https://www.nfra.gov.cn/cn/view/pages/rulesDetail.html?docId=879931</a:t>
            </a:r>
          </a:p>
          <a:p xmlns:a="http://schemas.openxmlformats.org/drawingml/2006/main">
            <a:r>
              <a:t>償付能力應綜合檢視核心充足率、綜合充足率與風險評級：https://www.nfra.gov.cn/cn/view/pages/ItemDetail.html?docId=962016&amp;generaltype=0&amp;itemId=925</a:t>
            </a:r>
          </a:p>
          <a:p xmlns:a="http://schemas.openxmlformats.org/drawingml/2006/main">
            <a:r>
              <a:t>不將原文150%建議當成普遍法定安全門檻。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來源：第04講 https://www.biji.com/note/1926313809951206976</a:t>
            </a:r>
          </a:p>
          <a:p xmlns:a="http://schemas.openxmlformats.org/drawingml/2006/main">
            <a:r>
              <a:t>保留溝通信任與專業能力兩個面向。顧問資格與從業年資可作參考，不能代替具體方案的品質。原文「承諾收益」過於籠統，改為警示把非保證利益說成保證，保留正式契約中確實存在的保證給付。監管補充：https://www.nfra.gov.cn/cn/view/pages/rulesDetail.html?docId=1175200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整合發刊詞及第01、02、04講：https://www.biji.com/note/1926313768074227264</a:t>
            </a:r>
          </a:p>
          <a:p xmlns:a="http://schemas.openxmlformats.org/drawingml/2006/main">
            <a:r>
              <a:t>https://www.biji.com/note/1926313776664183528</a:t>
            </a:r>
          </a:p>
          <a:p xmlns:a="http://schemas.openxmlformats.org/drawingml/2006/main">
            <a:r>
              <a:t>https://www.biji.com/note/1926313784180380360</a:t>
            </a:r>
          </a:p>
          <a:p xmlns:a="http://schemas.openxmlformats.org/drawingml/2006/main">
            <a:r>
              <a:t>https://www.biji.com/note/1926313799213135456</a:t>
            </a:r>
          </a:p>
          <a:p xmlns:a="http://schemas.openxmlformats.org/drawingml/2006/main">
            <a:r>
              <a:t>https://www.biji.com/note/1926313809951206976</a:t>
            </a:r>
          </a:p>
          <a:p xmlns:a="http://schemas.openxmlformats.org/drawingml/2006/main">
            <a:r>
              <a:t>此清單為編輯整理，不是原文逐字引述。完整來源及修正說明見配套 Markdown 摘要。保證與非保證利益：https://www.nfra.gov.cn/cn/view/pages/rulesDetail.html?docId=1175200</a:t>
            </a:r>
          </a:p>
          <a:p xmlns:a="http://schemas.openxmlformats.org/drawingml/2006/main">
            <a:r>
              <a:t>不採用缺乏統計口徑的72.18%終生重疾機率，也不把原文的法定期間數字移植到其他地區。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f574aee90d4e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e023f56617475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a1d88089d441c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55ff57fb114ea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323d947c68444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473adde3f464be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89C9B8-1590-4B45-BAE6-42077C99A5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67E5B0E-906E-4D23-B7AC-21DE2081FBF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891F616-2048-4F3A-BA8F-F8F52D3FDB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431CDF0-FE73-45FE-8A5C-D0BD422AA0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D86D4EE-3CA1-4D24-A50F-30BAE8D4C7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7944F3C-9F8A-468F-9156-ADD7C06B10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97AAE4D-B190-42C5-AF8E-7DAD884E55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085A6A0-A604-401D-AA0B-A451CE8CEBA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034EA59-509F-4EC0-9DC4-F27C1E8857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6770EA9-6D89-4FBC-BE4A-6E0E303800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3e96310c644101" /><Relationship Type="http://schemas.openxmlformats.org/officeDocument/2006/relationships/slideLayout" Target="/ppt/slideLayouts/slideLayout1.xml" Id="Rf7f46a233cee468b" /><Relationship Type="http://schemas.openxmlformats.org/officeDocument/2006/relationships/slideLayout" Target="/ppt/slideLayouts/slideLayout2.xml" Id="R7405743f8d064e38" /><Relationship Type="http://schemas.openxmlformats.org/officeDocument/2006/relationships/slideLayout" Target="/ppt/slideLayouts/slideLayout3.xml" Id="Rb5f64d68c5c84ec1" /><Relationship Type="http://schemas.openxmlformats.org/officeDocument/2006/relationships/slideLayout" Target="/ppt/slideLayouts/slideLayout4.xml" Id="R77cc849a29634fbe" /><Relationship Type="http://schemas.openxmlformats.org/officeDocument/2006/relationships/slideLayout" Target="/ppt/slideLayouts/slideLayout5.xml" Id="Rd4e5dd40af3849a8" /><Relationship Type="http://schemas.openxmlformats.org/officeDocument/2006/relationships/slideLayout" Target="/ppt/slideLayouts/slideLayout6.xml" Id="Reed417e3514143f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7f46a233cee468b"/>
    <p:sldLayoutId xmlns:r="http://schemas.openxmlformats.org/officeDocument/2006/relationships" id="2147483650" r:id="R7405743f8d064e38"/>
    <p:sldLayoutId xmlns:r="http://schemas.openxmlformats.org/officeDocument/2006/relationships" id="2147483651" r:id="Rb5f64d68c5c84ec1"/>
    <p:sldLayoutId xmlns:r="http://schemas.openxmlformats.org/officeDocument/2006/relationships" id="2147483652" r:id="R77cc849a29634fbe"/>
    <p:sldLayoutId xmlns:r="http://schemas.openxmlformats.org/officeDocument/2006/relationships" id="2147483653" r:id="Rd4e5dd40af3849a8"/>
    <p:sldLayoutId xmlns:r="http://schemas.openxmlformats.org/officeDocument/2006/relationships" id="2147483654" r:id="Reed417e3514143f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ee3c3bf2cf43fa" /><Relationship Type="http://schemas.openxmlformats.org/officeDocument/2006/relationships/image" Target="/ppt/media/image.png" Id="R1fbb3c46ef13471b" /><Relationship Type="http://schemas.openxmlformats.org/officeDocument/2006/relationships/notesSlide" Target="/ppt/notesSlides/notesSlide1.xml" Id="Re908bb7fe42c40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d77197dd4c4c26" /><Relationship Type="http://schemas.openxmlformats.org/officeDocument/2006/relationships/notesSlide" Target="/ppt/notesSlides/notesSlide2.xml" Id="R03e7e2abd2e64b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300b75adac4b7f" /><Relationship Type="http://schemas.openxmlformats.org/officeDocument/2006/relationships/notesSlide" Target="/ppt/notesSlides/notesSlide3.xml" Id="Rf19c01788944401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f92fcaa6be4c49" /><Relationship Type="http://schemas.openxmlformats.org/officeDocument/2006/relationships/notesSlide" Target="/ppt/notesSlides/notesSlide4.xml" Id="R11abf61bc9e14e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2ffa8b1c3f4393" /><Relationship Type="http://schemas.openxmlformats.org/officeDocument/2006/relationships/notesSlide" Target="/ppt/notesSlides/notesSlide5.xml" Id="Ra30a796f561e4e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a9048f641041aa" /><Relationship Type="http://schemas.openxmlformats.org/officeDocument/2006/relationships/notesSlide" Target="/ppt/notesSlides/notesSlide6.xml" Id="Rb1f65145e1cf42f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B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DB9FC8-3068-47F5-9D61-D6EAF8E234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bb3c46ef13471b"/>
          <a:srcRect xmlns:a="http://schemas.openxmlformats.org/drawingml/2006/main" l="1406" t="0" r="14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0"/>
            <a:ext cx="5334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家庭保險規劃">
            <a:extLst xmlns:a="http://schemas.openxmlformats.org/drawingml/2006/main">
              <a:ext uri="{FF2B5EF4-FFF2-40B4-BE49-F238E27FC236}">
                <a16:creationId xmlns:a16="http://schemas.microsoft.com/office/drawing/2014/main" id="{CA5B8689-0025-4CCA-A800-7EA7104ED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6000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defPPr>
            <a:lvl1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1pPr>
            <a:lvl2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2pPr>
            <a:lvl3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3pPr>
            <a:lvl4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4pPr>
            <a:lvl5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5pPr>
            <a:lvl6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6pPr>
            <a:lvl7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7pPr>
            <a:lvl8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8pPr>
            <a:lvl9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4800" b="1">
                <a:solidFill>
                  <a:srgbClr val="FFFFFF"/>
                </a:solidFill>
                <a:latin typeface="Heiti TC"/>
                <a:ea typeface="Heiti TC"/>
                <a:cs typeface="Heiti TC"/>
              </a:defRPr>
            </a:pPr>
            <a:r>
              <a:rPr sz="4800" b="1">
                <a:solidFill>
                  <a:srgbClr val="FFFFFF"/>
                </a:solidFill>
                <a:latin typeface="Heiti TC"/>
                <a:ea typeface="Heiti TC"/>
                <a:cs typeface="Heiti TC"/>
              </a:rPr>
              <a:t>家庭保險規劃</a:t>
            </a:r>
          </a:p>
        </p:txBody>
      </p:sp>
      <p:sp>
        <p:nvSpPr>
          <p:cNvPr id="3" name="風險、資源與專業判斷">
            <a:extLst xmlns:a="http://schemas.openxmlformats.org/drawingml/2006/main">
              <a:ext uri="{FF2B5EF4-FFF2-40B4-BE49-F238E27FC236}">
                <a16:creationId xmlns:a16="http://schemas.microsoft.com/office/drawing/2014/main" id="{A0659A46-DE51-461C-A401-82A0859DC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09875"/>
            <a:ext cx="5810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defPPr>
            <a:lvl1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1pPr>
            <a:lvl2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2pPr>
            <a:lvl3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3pPr>
            <a:lvl4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4pPr>
            <a:lvl5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5pPr>
            <a:lvl6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6pPr>
            <a:lvl7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7pPr>
            <a:lvl8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8pPr>
            <a:lvl9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D6B27F"/>
                </a:solidFill>
                <a:latin typeface="Heiti TC"/>
                <a:ea typeface="Heiti TC"/>
                <a:cs typeface="Heiti TC"/>
              </a:defRPr>
            </a:pPr>
            <a:r>
              <a:rPr sz="2700" b="0">
                <a:solidFill>
                  <a:srgbClr val="D6B27F"/>
                </a:solidFill>
                <a:latin typeface="Heiti TC"/>
                <a:ea typeface="Heiti TC"/>
                <a:cs typeface="Heiti TC"/>
              </a:rPr>
              <a:t>風險、資源與專業判斷</a:t>
            </a:r>
          </a:p>
        </p:txBody>
      </p:sp>
      <p:sp>
        <p:nvSpPr>
          <p:cNvPr id="4" name="李璞保險課程重點整理">
            <a:extLst xmlns:a="http://schemas.openxmlformats.org/drawingml/2006/main">
              <a:ext uri="{FF2B5EF4-FFF2-40B4-BE49-F238E27FC236}">
                <a16:creationId xmlns:a16="http://schemas.microsoft.com/office/drawing/2014/main" id="{334D3D31-7065-49F0-9E37-A93B7CF0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48125"/>
            <a:ext cx="571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defPPr>
            <a:lvl1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1pPr>
            <a:lvl2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2pPr>
            <a:lvl3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3pPr>
            <a:lvl4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4pPr>
            <a:lvl5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5pPr>
            <a:lvl6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6pPr>
            <a:lvl7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7pPr>
            <a:lvl8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8pPr>
            <a:lvl9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DAE1E4"/>
                </a:solidFill>
                <a:latin typeface="Heiti TC"/>
                <a:ea typeface="Heiti TC"/>
                <a:cs typeface="Heiti TC"/>
              </a:rPr>
              <a:t>李璞保險課程重點整理</a:t>
            </a:r>
          </a:p>
        </p:txBody>
      </p:sp>
      <p:sp>
        <p:nvSpPr>
          <p:cNvPr id="5" name="四篇內容整合　2026.11.07">
            <a:extLst xmlns:a="http://schemas.openxmlformats.org/drawingml/2006/main">
              <a:ext uri="{FF2B5EF4-FFF2-40B4-BE49-F238E27FC236}">
                <a16:creationId xmlns:a16="http://schemas.microsoft.com/office/drawing/2014/main" id="{AF2D573F-52CD-4A0D-B27C-2700284C6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8170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defPPr>
            <a:lvl1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1pPr>
            <a:lvl2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2pPr>
            <a:lvl3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3pPr>
            <a:lvl4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4pPr>
            <a:lvl5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5pPr>
            <a:lvl6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6pPr>
            <a:lvl7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7pPr>
            <a:lvl8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8pPr>
            <a:lvl9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AE1E4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DAE1E4"/>
                </a:solidFill>
                <a:latin typeface="Heiti TC"/>
                <a:ea typeface="Heiti TC"/>
                <a:cs typeface="Heiti TC"/>
              </a:rPr>
              <a:t>四篇內容整合　2026.11.07</a:t>
            </a:r>
          </a:p>
        </p:txBody>
      </p:sp>
    </p:spTree>
    <p:extLst>
      <p:ext uri="{BB962C8B-B14F-4D97-AF65-F5344CB8AC3E}">
        <p14:creationId xmlns:p14="http://schemas.microsoft.com/office/powerpoint/2010/main" val="7373547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2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風險分級與配置順序">
            <a:extLst xmlns:a="http://schemas.openxmlformats.org/drawingml/2006/main">
              <a:ext uri="{FF2B5EF4-FFF2-40B4-BE49-F238E27FC236}">
                <a16:creationId xmlns:a16="http://schemas.microsoft.com/office/drawing/2014/main" id="{1EA603D0-1FA4-4D63-B30C-212B0AB26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風險分級與配置順序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05B26CCB-7F24-42B1-858E-0E89803A3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2865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02</a:t>
            </a:r>
          </a:p>
        </p:txBody>
      </p:sp>
      <p:sp>
        <p:nvSpPr>
          <p:cNvPr id="3" name="配置優先順序取決於風險對家庭生活的衝擊">
            <a:extLst xmlns:a="http://schemas.openxmlformats.org/drawingml/2006/main">
              <a:ext uri="{FF2B5EF4-FFF2-40B4-BE49-F238E27FC236}">
                <a16:creationId xmlns:a16="http://schemas.microsoft.com/office/drawing/2014/main" id="{B7913AE5-EEA1-4770-9D3B-D2A82496B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配置優先順序取決於風險對家庭生活的衝擊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084C4C-6827-4702-BD66-D9F391596742}"/>
              </a:ext>
            </a:extLst>
          </p:cNvPr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4572000"/>
                <a:gridCol w="4495800"/>
              </a:tblGrid>
              <a:tr h="869156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順序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要解決的問題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課程提及的工具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</a:tr>
              <a:tr h="86915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01 生存保障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醫療支出、收入中斷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家庭主要收入者的責任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醫療險、重大疾病險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意外險、壽險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915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02 長期支出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子女教育、退休生活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未來支出的時間與金額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年金等長期安排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須評估資金鎖定與給付條件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</a:tr>
              <a:tr h="869156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03 財產移轉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資產如何交付受益人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家庭責任與傳承安排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壽險、受益人安排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須結合適用法律與稅務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課程框架：先處理基本保障缺口，再依財務能力安排長期">
            <a:extLst xmlns:a="http://schemas.openxmlformats.org/drawingml/2006/main">
              <a:ext uri="{FF2B5EF4-FFF2-40B4-BE49-F238E27FC236}">
                <a16:creationId xmlns:a16="http://schemas.microsoft.com/office/drawing/2014/main" id="{AC7966D7-20B3-4852-BA6C-2436DDE9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096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65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課程框架：先處理基本保障缺口，再依財務能力安排長期需求。</a:t>
            </a:r>
          </a:p>
        </p:txBody>
      </p:sp>
    </p:spTree>
    <p:extLst>
      <p:ext uri="{BB962C8B-B14F-4D97-AF65-F5344CB8AC3E}">
        <p14:creationId xmlns:p14="http://schemas.microsoft.com/office/powerpoint/2010/main" val="8786744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2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長期資源配置的三個問題">
            <a:extLst xmlns:a="http://schemas.openxmlformats.org/drawingml/2006/main">
              <a:ext uri="{FF2B5EF4-FFF2-40B4-BE49-F238E27FC236}">
                <a16:creationId xmlns:a16="http://schemas.microsoft.com/office/drawing/2014/main" id="{5475937B-3C3C-4AD9-A4CA-E1FD7842A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長期資源配置的三個問題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99BB1754-2346-4701-9AED-E20385473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2865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03</a:t>
            </a:r>
          </a:p>
        </p:txBody>
      </p:sp>
      <p:sp>
        <p:nvSpPr>
          <p:cNvPr id="3" name="保險的第二項功能，是把現在的資源安排到未來需要的時">
            <a:extLst xmlns:a="http://schemas.openxmlformats.org/drawingml/2006/main">
              <a:ext uri="{FF2B5EF4-FFF2-40B4-BE49-F238E27FC236}">
                <a16:creationId xmlns:a16="http://schemas.microsoft.com/office/drawing/2014/main" id="{6B0FD42F-56E5-4952-A31F-D5DE041AC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210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保險的第二項功能，是把現在的資源安排到未來需要的時點。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80A65A-129B-44B2-8FFA-15A32F0D40D2}"/>
              </a:ext>
            </a:extLst>
          </p:cNvPr>
          <p:cNvGraphicFramePr/>
          <p:nvPr/>
        </p:nvGraphicFramePr>
        <p:xfrm>
          <a:off xmlns:a="http://schemas.openxmlformats.org/drawingml/2006/main" x="609600" y="21907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7734300"/>
              </a:tblGrid>
              <a:tr h="785813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規劃面向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需要回答的問題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現在的承擔能力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保費能否持續支付？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是否影響日常周轉與必要支出？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未來的資金需求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教育、退休等目標何時開始？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需要一次性資金，還是定期現金流？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</a:tr>
              <a:tr h="785813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契約的實際條件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何時可以領取、領取多久？</a:t>
                      </a:r>
                    </a:p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哪些是保證給付，哪些利益不確定？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資產存量回答「有多少錢」，現金流安排回答「何時有錢">
            <a:extLst xmlns:a="http://schemas.openxmlformats.org/drawingml/2006/main">
              <a:ext uri="{FF2B5EF4-FFF2-40B4-BE49-F238E27FC236}">
                <a16:creationId xmlns:a16="http://schemas.microsoft.com/office/drawing/2014/main" id="{70448025-50B7-487C-817E-0BEE6F92B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95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1950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資產存量回答「有多少錢」，現金流安排回答「何時有錢可用」。</a:t>
            </a:r>
          </a:p>
        </p:txBody>
      </p:sp>
    </p:spTree>
    <p:extLst>
      <p:ext uri="{BB962C8B-B14F-4D97-AF65-F5344CB8AC3E}">
        <p14:creationId xmlns:p14="http://schemas.microsoft.com/office/powerpoint/2010/main" val="16286775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2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保險公司的三項評估依據">
            <a:extLst xmlns:a="http://schemas.openxmlformats.org/drawingml/2006/main">
              <a:ext uri="{FF2B5EF4-FFF2-40B4-BE49-F238E27FC236}">
                <a16:creationId xmlns:a16="http://schemas.microsoft.com/office/drawing/2014/main" id="{13982DFF-55B1-4091-9E55-29C48055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保險公司的三項評估依據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53DC3587-DC1E-4F46-8565-7F64A2278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2865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04</a:t>
            </a:r>
          </a:p>
        </p:txBody>
      </p:sp>
      <p:sp>
        <p:nvSpPr>
          <p:cNvPr id="3" name="服務可及性">
            <a:extLst xmlns:a="http://schemas.openxmlformats.org/drawingml/2006/main">
              <a:ext uri="{FF2B5EF4-FFF2-40B4-BE49-F238E27FC236}">
                <a16:creationId xmlns:a16="http://schemas.microsoft.com/office/drawing/2014/main" id="{A09D8364-4405-42CF-B2D5-547F7CA5B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defPPr>
            <a:lvl1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1pPr>
            <a:lvl2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2pPr>
            <a:lvl3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3pPr>
            <a:lvl4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4pPr>
            <a:lvl5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5pPr>
            <a:lvl6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6pPr>
            <a:lvl7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7pPr>
            <a:lvl8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8pPr>
            <a:lvl9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A6763E"/>
                </a:solidFill>
                <a:latin typeface="Heiti TC"/>
                <a:ea typeface="Heiti TC"/>
                <a:cs typeface="Heiti TC"/>
              </a:rPr>
              <a:t>服務可及性</a:t>
            </a:r>
          </a:p>
        </p:txBody>
      </p:sp>
      <p:sp>
        <p:nvSpPr>
          <p:cNvPr id="4" name="當地服務與理賠管道&#10;申請流程與回應品質&#10;長期服務能">
            <a:extLst xmlns:a="http://schemas.openxmlformats.org/drawingml/2006/main">
              <a:ext uri="{FF2B5EF4-FFF2-40B4-BE49-F238E27FC236}">
                <a16:creationId xmlns:a16="http://schemas.microsoft.com/office/drawing/2014/main" id="{31A6BFF2-39B7-4095-9F74-7C4B1903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3286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當地服務與理賠管道</a:t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申請流程與回應品質</a:t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長期服務能否持續</a:t>
            </a:r>
          </a:p>
        </p:txBody>
      </p:sp>
      <p:sp>
        <p:nvSpPr>
          <p:cNvPr id="5" name="財務與資訊揭露">
            <a:extLst xmlns:a="http://schemas.openxmlformats.org/drawingml/2006/main">
              <a:ext uri="{FF2B5EF4-FFF2-40B4-BE49-F238E27FC236}">
                <a16:creationId xmlns:a16="http://schemas.microsoft.com/office/drawing/2014/main" id="{1B6CAD6A-2F4F-40E0-82F2-D4A8C6B5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3241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defPPr>
            <a:lvl1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1pPr>
            <a:lvl2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2pPr>
            <a:lvl3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3pPr>
            <a:lvl4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4pPr>
            <a:lvl5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5pPr>
            <a:lvl6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6pPr>
            <a:lvl7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7pPr>
            <a:lvl8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8pPr>
            <a:lvl9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A6763E"/>
                </a:solidFill>
                <a:latin typeface="Heiti TC"/>
                <a:ea typeface="Heiti TC"/>
                <a:cs typeface="Heiti TC"/>
              </a:rPr>
              <a:t>財務與資訊揭露</a:t>
            </a:r>
          </a:p>
        </p:txBody>
      </p:sp>
      <p:sp>
        <p:nvSpPr>
          <p:cNvPr id="6" name="最新償付能力報告&#10;綜合風險與監管資訊&#10;多期趨勢及公">
            <a:extLst xmlns:a="http://schemas.openxmlformats.org/drawingml/2006/main">
              <a:ext uri="{FF2B5EF4-FFF2-40B4-BE49-F238E27FC236}">
                <a16:creationId xmlns:a16="http://schemas.microsoft.com/office/drawing/2014/main" id="{601305B3-E93B-4465-B856-D754B45B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190875"/>
            <a:ext cx="3286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最新償付能力報告</a:t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綜合風險與監管資訊</a:t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多期趨勢及公開揭露</a:t>
            </a:r>
          </a:p>
        </p:txBody>
      </p:sp>
      <p:sp>
        <p:nvSpPr>
          <p:cNvPr id="7" name="產品與需求適配">
            <a:extLst xmlns:a="http://schemas.openxmlformats.org/drawingml/2006/main">
              <a:ext uri="{FF2B5EF4-FFF2-40B4-BE49-F238E27FC236}">
                <a16:creationId xmlns:a16="http://schemas.microsoft.com/office/drawing/2014/main" id="{238A89D9-B7BB-4682-95DE-1AE87E95C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324100"/>
            <a:ext cx="32861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defPPr>
            <a:lvl1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1pPr>
            <a:lvl2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2pPr>
            <a:lvl3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3pPr>
            <a:lvl4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4pPr>
            <a:lvl5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5pPr>
            <a:lvl6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6pPr>
            <a:lvl7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7pPr>
            <a:lvl8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8pPr>
            <a:lvl9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A6763E"/>
                </a:solidFill>
                <a:latin typeface="Heiti TC"/>
                <a:ea typeface="Heiti TC"/>
                <a:cs typeface="Heiti TC"/>
              </a:rPr>
              <a:t>產品與需求適配</a:t>
            </a:r>
          </a:p>
        </p:txBody>
      </p:sp>
      <p:sp>
        <p:nvSpPr>
          <p:cNvPr id="8" name="保障範圍與除外責任&#10;醫療、養老等配套&#10;給付方式與退">
            <a:extLst xmlns:a="http://schemas.openxmlformats.org/drawingml/2006/main">
              <a:ext uri="{FF2B5EF4-FFF2-40B4-BE49-F238E27FC236}">
                <a16:creationId xmlns:a16="http://schemas.microsoft.com/office/drawing/2014/main" id="{05BC84DB-19F3-4B2B-B429-D421ECE9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190875"/>
            <a:ext cx="3286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保障範圍與除外責任</a:t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醫療、養老等配套</a:t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給付方式與退出條件</a:t>
            </a:r>
          </a:p>
        </p:txBody>
      </p:sp>
      <p:sp>
        <p:nvSpPr>
          <p:cNvPr id="9" name="品牌知名度之外，還需要核對契約與可查證的服務、財務">
            <a:extLst xmlns:a="http://schemas.openxmlformats.org/drawingml/2006/main">
              <a:ext uri="{FF2B5EF4-FFF2-40B4-BE49-F238E27FC236}">
                <a16:creationId xmlns:a16="http://schemas.microsoft.com/office/drawing/2014/main" id="{D2B5285B-A924-459D-BFB8-B30860BEF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品牌知名度之外，還需要核對契約與可查證的服務、財務資料。</a:t>
            </a:r>
          </a:p>
        </p:txBody>
      </p:sp>
      <p:sp>
        <p:nvSpPr>
          <p:cNvPr id="10" name="中國大陸制度：監管與保單處置機制不等於零風險。">
            <a:extLst xmlns:a="http://schemas.openxmlformats.org/drawingml/2006/main">
              <a:ext uri="{FF2B5EF4-FFF2-40B4-BE49-F238E27FC236}">
                <a16:creationId xmlns:a16="http://schemas.microsoft.com/office/drawing/2014/main" id="{0469152E-98F6-49CE-ADC8-D78D33174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中國大陸制度：監管與保單處置機制不等於零風險。</a:t>
            </a:r>
          </a:p>
        </p:txBody>
      </p:sp>
    </p:spTree>
    <p:extLst>
      <p:ext uri="{BB962C8B-B14F-4D97-AF65-F5344CB8AC3E}">
        <p14:creationId xmlns:p14="http://schemas.microsoft.com/office/powerpoint/2010/main" val="21139234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2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保險顧問的專業判斷">
            <a:extLst xmlns:a="http://schemas.openxmlformats.org/drawingml/2006/main">
              <a:ext uri="{FF2B5EF4-FFF2-40B4-BE49-F238E27FC236}">
                <a16:creationId xmlns:a16="http://schemas.microsoft.com/office/drawing/2014/main" id="{107DEC9B-3251-401E-800D-434C58D0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保險顧問的專業判斷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9DA975B4-795D-48A7-A604-C56A0DCE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2865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05</a:t>
            </a:r>
          </a:p>
        </p:txBody>
      </p:sp>
      <p:sp>
        <p:nvSpPr>
          <p:cNvPr id="3" name="完整服務流程">
            <a:extLst xmlns:a="http://schemas.openxmlformats.org/drawingml/2006/main">
              <a:ext uri="{FF2B5EF4-FFF2-40B4-BE49-F238E27FC236}">
                <a16:creationId xmlns:a16="http://schemas.microsoft.com/office/drawing/2014/main" id="{9DC5B966-E641-4021-93C2-243CEFCB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defPPr>
            <a:lvl1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1pPr>
            <a:lvl2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2pPr>
            <a:lvl3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3pPr>
            <a:lvl4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4pPr>
            <a:lvl5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5pPr>
            <a:lvl6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6pPr>
            <a:lvl7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7pPr>
            <a:lvl8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8pPr>
            <a:lvl9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A6763E"/>
                </a:solidFill>
                <a:latin typeface="Heiti TC"/>
                <a:ea typeface="Heiti TC"/>
                <a:cs typeface="Heiti TC"/>
              </a:rPr>
              <a:t>完整服務流程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9049D-94A1-4907-97DC-5EF689499AC7}"/>
              </a:ext>
            </a:extLst>
          </p:cNvPr>
          <p:cNvGraphicFramePr/>
          <p:nvPr/>
        </p:nvGraphicFramePr>
        <p:xfrm>
          <a:off xmlns:a="http://schemas.openxmlformats.org/drawingml/2006/main" x="609600" y="2428875"/>
          <a:ext xmlns:a="http://schemas.openxmlformats.org/drawingml/2006/main" cx="657225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19250"/>
                <a:gridCol w="4953000"/>
              </a:tblGrid>
              <a:tr h="59055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階段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應提供的工作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需求盤點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了解家庭責任、預算與既有保障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方案比較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說明選擇理由與不同方案的取捨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核保投保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協助如實告知、核對正式契約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90550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持續服務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保單檢視、變更與理賠協助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</a:tr>
            </a:tbl>
          </a:graphicData>
        </a:graphic>
      </p:graphicFrame>
      <p:sp>
        <p:nvSpPr>
          <p:cNvPr id="5" name="需要追問的訊號">
            <a:extLst xmlns:a="http://schemas.openxmlformats.org/drawingml/2006/main">
              <a:ext uri="{FF2B5EF4-FFF2-40B4-BE49-F238E27FC236}">
                <a16:creationId xmlns:a16="http://schemas.microsoft.com/office/drawing/2014/main" id="{C034854B-0870-4864-B97D-B7F8D7FFD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714500"/>
            <a:ext cx="36671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defPPr>
            <a:lvl1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1pPr>
            <a:lvl2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2pPr>
            <a:lvl3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3pPr>
            <a:lvl4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4pPr>
            <a:lvl5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5pPr>
            <a:lvl6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6pPr>
            <a:lvl7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7pPr>
            <a:lvl8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8pPr>
            <a:lvl9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A6763E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A6763E"/>
                </a:solidFill>
                <a:latin typeface="Heiti TC"/>
                <a:ea typeface="Heiti TC"/>
                <a:cs typeface="Heiti TC"/>
              </a:rPr>
              <a:t>需要追問的訊號</a:t>
            </a:r>
          </a:p>
        </p:txBody>
      </p:sp>
      <p:sp>
        <p:nvSpPr>
          <p:cNvPr id="6" name="跳過需求，直接推產品&#10;&#10;以人情取代條款說明&#10;&#10;把非">
            <a:extLst xmlns:a="http://schemas.openxmlformats.org/drawingml/2006/main">
              <a:ext uri="{FF2B5EF4-FFF2-40B4-BE49-F238E27FC236}">
                <a16:creationId xmlns:a16="http://schemas.microsoft.com/office/drawing/2014/main" id="{46C79568-6D1A-4820-8921-4936CF6C5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24125"/>
            <a:ext cx="366712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跳過需求，直接推產品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以人情取代條款說明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025" b="0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把非保證利益說成必然</a:t>
            </a:r>
          </a:p>
        </p:txBody>
      </p:sp>
      <p:sp>
        <p:nvSpPr>
          <p:cNvPr id="7" name="信任有助長期合作，專業流程與書面證據仍需逐項確認。">
            <a:extLst xmlns:a="http://schemas.openxmlformats.org/drawingml/2006/main">
              <a:ext uri="{FF2B5EF4-FFF2-40B4-BE49-F238E27FC236}">
                <a16:creationId xmlns:a16="http://schemas.microsoft.com/office/drawing/2014/main" id="{13AE3615-ABD8-42F6-84A5-68916A4C8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875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信任有助長期合作，專業流程與書面證據仍需逐項確認。</a:t>
            </a:r>
          </a:p>
        </p:txBody>
      </p:sp>
    </p:spTree>
    <p:extLst>
      <p:ext uri="{BB962C8B-B14F-4D97-AF65-F5344CB8AC3E}">
        <p14:creationId xmlns:p14="http://schemas.microsoft.com/office/powerpoint/2010/main" val="14925236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2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投保前的五項確認">
            <a:extLst xmlns:a="http://schemas.openxmlformats.org/drawingml/2006/main">
              <a:ext uri="{FF2B5EF4-FFF2-40B4-BE49-F238E27FC236}">
                <a16:creationId xmlns:a16="http://schemas.microsoft.com/office/drawing/2014/main" id="{D8208BD8-EA42-4C7F-909D-03A324386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72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3300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投保前的五項確認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75034F3D-894C-4F67-B71E-68E227A7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2865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35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06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73EE99-1B20-498F-9FE0-E1BBF8AE09D0}"/>
              </a:ext>
            </a:extLst>
          </p:cNvPr>
          <p:cNvGraphicFramePr/>
          <p:nvPr/>
        </p:nvGraphicFramePr>
        <p:xfrm>
          <a:off xmlns:a="http://schemas.openxmlformats.org/drawingml/2006/main" x="609600" y="1790700"/>
          <a:ext xmlns:a="http://schemas.openxmlformats.org/drawingml/2006/main" cx="10972800" cy="3257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8877300"/>
              </a:tblGrid>
              <a:tr h="542925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確認事項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Heiti TC"/>
                          <a:ea typeface="Heiti TC"/>
                          <a:cs typeface="Heiti TC"/>
                        </a:rPr>
                        <a:t>核對重點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T w="9525">
                      <a:solidFill>
                        <a:srgbClr val="D4D9D9"/>
                      </a:solidFill>
                      <a:prstDash val="solid"/>
                    </a:lnT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142B3B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保障對象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主要收入者、受扶養家人及既有保障缺口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給付條件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保險責任、除外責任、等待期與免賠額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資金承擔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繳費年期、長期保費負擔與解約後果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利益性質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保證給付、非保證紅利與利益演示的差別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5F2EB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服務與告知</a:t>
                      </a:r>
                    </a:p>
                  </a:txBody>
                  <a:tcPr marL="171450" marR="171450" marT="95250" marB="95250" anchor="ctr">
                    <a:lnL w="9525">
                      <a:solidFill>
                        <a:srgbClr val="D4D9D9"/>
                      </a:solidFill>
                      <a:prstDash val="solid"/>
                    </a:lnL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42B3B"/>
                          </a:solidFill>
                          <a:latin typeface="Heiti TC"/>
                          <a:ea typeface="Heiti TC"/>
                          <a:cs typeface="Heiti TC"/>
                        </a:rPr>
                        <a:t>正式資料、如實告知、受益人及理賠聯絡方式</a:t>
                      </a:r>
                    </a:p>
                  </a:txBody>
                  <a:tcPr marL="171450" marR="171450" marT="95250" marB="95250" anchor="ctr">
                    <a:lnR w="9525">
                      <a:solidFill>
                        <a:srgbClr val="D4D9D9"/>
                      </a:solidFill>
                      <a:prstDash val="solid"/>
                    </a:lnR>
                    <a:lnB w="9525">
                      <a:solidFill>
                        <a:srgbClr val="D4D9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核心判斷：這份方案是否對應家庭風險，並能長期負擔？">
            <a:extLst xmlns:a="http://schemas.openxmlformats.org/drawingml/2006/main">
              <a:ext uri="{FF2B5EF4-FFF2-40B4-BE49-F238E27FC236}">
                <a16:creationId xmlns:a16="http://schemas.microsoft.com/office/drawing/2014/main" id="{AA5293DD-6033-461E-B932-08583BD0A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972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defPPr>
            <a:lvl1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1pPr>
            <a:lvl2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2pPr>
            <a:lvl3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3pPr>
            <a:lvl4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4pPr>
            <a:lvl5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5pPr>
            <a:lvl6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6pPr>
            <a:lvl7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7pPr>
            <a:lvl8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8pPr>
            <a:lvl9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42B3B"/>
                </a:solidFill>
                <a:latin typeface="Heiti TC"/>
                <a:ea typeface="Heiti TC"/>
                <a:cs typeface="Heiti TC"/>
              </a:defRPr>
            </a:pPr>
            <a:r>
              <a:rPr sz="2400" b="1">
                <a:solidFill>
                  <a:srgbClr val="142B3B"/>
                </a:solidFill>
                <a:latin typeface="Heiti TC"/>
                <a:ea typeface="Heiti TC"/>
                <a:cs typeface="Heiti TC"/>
              </a:rPr>
              <a:t>核心判斷：這份方案是否對應家庭風險，並能長期負擔？</a:t>
            </a:r>
          </a:p>
        </p:txBody>
      </p:sp>
      <p:sp>
        <p:nvSpPr>
          <p:cNvPr id="5" name="課程以中國大陸情境為主，實際投保須核對所在地規範與">
            <a:extLst xmlns:a="http://schemas.openxmlformats.org/drawingml/2006/main">
              <a:ext uri="{FF2B5EF4-FFF2-40B4-BE49-F238E27FC236}">
                <a16:creationId xmlns:a16="http://schemas.microsoft.com/office/drawing/2014/main" id="{1010C70F-78DB-426C-8880-DEB88286D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defPPr>
            <a:lvl1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1pPr>
            <a:lvl2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2pPr>
            <a:lvl3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3pPr>
            <a:lvl4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4pPr>
            <a:lvl5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5pPr>
            <a:lvl6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6pPr>
            <a:lvl7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7pPr>
            <a:lvl8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8pPr>
            <a:lvl9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586773"/>
                </a:solidFill>
                <a:latin typeface="Heiti TC"/>
                <a:ea typeface="Heiti TC"/>
                <a:cs typeface="Heiti TC"/>
              </a:defRPr>
            </a:pPr>
            <a:r>
              <a:rPr sz="1500" b="0">
                <a:solidFill>
                  <a:srgbClr val="586773"/>
                </a:solidFill>
                <a:latin typeface="Heiti TC"/>
                <a:ea typeface="Heiti TC"/>
                <a:cs typeface="Heiti TC"/>
              </a:rPr>
              <a:t>課程以中國大陸情境為主，實際投保須核對所在地規範與產品條款。</a:t>
            </a:r>
          </a:p>
        </p:txBody>
      </p:sp>
    </p:spTree>
    <p:extLst>
      <p:ext uri="{BB962C8B-B14F-4D97-AF65-F5344CB8AC3E}">
        <p14:creationId xmlns:p14="http://schemas.microsoft.com/office/powerpoint/2010/main" val="18133851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2026-11-07T03:02:15.5170000Z</dcterms:created>
  <dcterms:modified xsi:type="dcterms:W3CDTF">2026-11-07T03:02:15.5170000Z</dcterms:modified>
</coreProperties>
</file>